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7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3490"/>
  </p:normalViewPr>
  <p:slideViewPr>
    <p:cSldViewPr snapToGrid="0" snapToObjects="1">
      <p:cViewPr varScale="1">
        <p:scale>
          <a:sx n="99" d="100"/>
          <a:sy n="99" d="100"/>
        </p:scale>
        <p:origin x="1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altLang="zh-CN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analysis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seasonality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diseases,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8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circular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maps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8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diseases.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angle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circle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represent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52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weeks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year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represents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year.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grid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represents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value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cases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disease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week.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interactions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visualization: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circles,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bigger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circle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appear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clearer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picture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disease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function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detail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grid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including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cases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incidence.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choose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circular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  <a:r>
              <a:rPr lang="en-US" altLang="zh-CN" baseline="0" dirty="0" smtClean="0"/>
              <a:t>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clusters,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circular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repeated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patterns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clearly,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pattern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appear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beginning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rectangular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performance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side,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size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grid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circular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uneven,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grids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center.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8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circles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together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seasonal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patterns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across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8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diseases.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mr-IN" altLang="zh-CN" baseline="0" dirty="0" smtClean="0"/>
              <a:t>…</a:t>
            </a:r>
            <a:endParaRPr lang="en-US" altLang="zh-CN" baseline="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trends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circular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maps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explosions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declines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diseases,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reinforce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analysis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cases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seasonal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patterns,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problem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cases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Measles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bigger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maximums,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careful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encoding.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domain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covers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variance.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circle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covers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interval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avoid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zeros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aggregate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50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states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whole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country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visualization,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seasonal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pattern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visualization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hope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SzPts val="1800"/>
              <a:buChar char="●"/>
              <a:defRPr/>
            </a:lvl1pPr>
            <a:lvl2pPr lvl="1" algn="ctr" rtl="0">
              <a:spcBef>
                <a:spcPts val="0"/>
              </a:spcBef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9841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400"/>
              <a:t>Contagious Diseases in the United States: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3000"/>
              <a:t>Trends and Patterns in the Past 100 Years</a:t>
            </a:r>
          </a:p>
          <a:p>
            <a:pPr marL="0" lvl="0" indent="0">
              <a:spcBef>
                <a:spcPts val="0"/>
              </a:spcBef>
              <a:buNone/>
            </a:pPr>
            <a:endParaRPr sz="3000"/>
          </a:p>
          <a:p>
            <a:pPr marL="0" lvl="0" indent="0">
              <a:spcBef>
                <a:spcPts val="0"/>
              </a:spcBef>
              <a:buNone/>
            </a:pPr>
            <a:r>
              <a:rPr lang="en" sz="2400"/>
              <a:t>INFSCI 2415 Information Visualization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303677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000" dirty="0"/>
              <a:t>Group 5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000" dirty="0"/>
              <a:t>Chen Song, </a:t>
            </a:r>
            <a:r>
              <a:rPr lang="en" sz="2000" dirty="0" err="1"/>
              <a:t>Jiexiao</a:t>
            </a:r>
            <a:r>
              <a:rPr lang="en" sz="2000" dirty="0"/>
              <a:t> He, </a:t>
            </a:r>
            <a:r>
              <a:rPr lang="en" sz="2000" dirty="0" err="1"/>
              <a:t>Jingran</a:t>
            </a:r>
            <a:r>
              <a:rPr lang="en" sz="2000" dirty="0"/>
              <a:t> </a:t>
            </a:r>
            <a:r>
              <a:rPr lang="en" sz="2000" dirty="0" err="1"/>
              <a:t>Xie</a:t>
            </a:r>
            <a:endParaRPr lang="en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Trends in the Past 100 years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505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i="1">
                <a:solidFill>
                  <a:srgbClr val="FFFFFF"/>
                </a:solidFill>
              </a:rPr>
              <a:t>An overview of diseases decline and re-emerge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5207400" y="1685050"/>
            <a:ext cx="3624900" cy="27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Layout: multi-line chart, each line represents a disease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Visual encoding: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X-axis: time (year)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Y-axis: incidence rate (%)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Color: category of diseases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Interaction: 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Mouse over: detail number of each point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81775"/>
            <a:ext cx="4802476" cy="294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Discussion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Why multi-line chart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Line chart is </a:t>
            </a:r>
            <a:r>
              <a:rPr lang="en" sz="1600" dirty="0" smtClean="0">
                <a:solidFill>
                  <a:schemeClr val="tx2"/>
                </a:solidFill>
              </a:rPr>
              <a:t>good </a:t>
            </a:r>
            <a:r>
              <a:rPr lang="en" sz="1600" dirty="0">
                <a:solidFill>
                  <a:schemeClr val="tx2"/>
                </a:solidFill>
              </a:rPr>
              <a:t>to show the general trend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Line chart can show disease explosion clearly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Multi-line can </a:t>
            </a:r>
            <a:r>
              <a:rPr lang="en" sz="1600" dirty="0" smtClean="0">
                <a:solidFill>
                  <a:schemeClr val="tx2"/>
                </a:solidFill>
              </a:rPr>
              <a:t>compare</a:t>
            </a:r>
            <a:r>
              <a:rPr lang="en-US" sz="1600" dirty="0" smtClean="0">
                <a:solidFill>
                  <a:schemeClr val="tx2"/>
                </a:solidFill>
              </a:rPr>
              <a:t> trends</a:t>
            </a:r>
            <a:r>
              <a:rPr lang="en" sz="1600" dirty="0" smtClean="0">
                <a:solidFill>
                  <a:schemeClr val="tx2"/>
                </a:solidFill>
              </a:rPr>
              <a:t> </a:t>
            </a:r>
            <a:r>
              <a:rPr lang="en" sz="1600" dirty="0">
                <a:solidFill>
                  <a:schemeClr val="tx2"/>
                </a:solidFill>
              </a:rPr>
              <a:t>between different diseases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</a:rPr>
              <a:t>Patterns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All the diseases are in a decrease tendency in these 100 years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ts val="14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In 1940s and 1970s, these are two big disease explosions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Trends in the Past 100 years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7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i="1">
                <a:solidFill>
                  <a:srgbClr val="FFFFFF"/>
                </a:solidFill>
              </a:rPr>
              <a:t>The relationship between diseases and economy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5127525" y="1306650"/>
            <a:ext cx="3865800" cy="373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Layout: scatterplot, each scatter represent the value of a disease in a state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Visual encoding: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X-axis: GDP per </a:t>
            </a:r>
            <a:r>
              <a:rPr lang="en" dirty="0" smtClean="0">
                <a:solidFill>
                  <a:schemeClr val="tx2"/>
                </a:solidFill>
              </a:rPr>
              <a:t>capita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" dirty="0" smtClean="0">
                <a:solidFill>
                  <a:schemeClr val="tx2"/>
                </a:solidFill>
              </a:rPr>
              <a:t>($)</a:t>
            </a:r>
            <a:endParaRPr lang="en" dirty="0">
              <a:solidFill>
                <a:schemeClr val="tx2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Y-axis: incidence </a:t>
            </a:r>
            <a:r>
              <a:rPr lang="en" dirty="0" smtClean="0">
                <a:solidFill>
                  <a:schemeClr val="tx2"/>
                </a:solidFill>
              </a:rPr>
              <a:t>rate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" dirty="0" smtClean="0">
                <a:solidFill>
                  <a:schemeClr val="tx2"/>
                </a:solidFill>
              </a:rPr>
              <a:t>(%)</a:t>
            </a:r>
            <a:endParaRPr lang="en" dirty="0">
              <a:solidFill>
                <a:schemeClr val="tx2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Size: cases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Text label: state name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Animation: time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Interaction: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 dirty="0" smtClean="0">
                <a:solidFill>
                  <a:schemeClr val="tx2"/>
                </a:solidFill>
              </a:rPr>
              <a:t>Slide</a:t>
            </a:r>
            <a:r>
              <a:rPr lang="en-US" dirty="0" smtClean="0">
                <a:solidFill>
                  <a:schemeClr val="tx2"/>
                </a:solidFill>
              </a:rPr>
              <a:t>r</a:t>
            </a:r>
            <a:r>
              <a:rPr lang="en" dirty="0" smtClean="0">
                <a:solidFill>
                  <a:schemeClr val="tx2"/>
                </a:solidFill>
              </a:rPr>
              <a:t>: </a:t>
            </a:r>
            <a:r>
              <a:rPr lang="en" dirty="0">
                <a:solidFill>
                  <a:schemeClr val="tx2"/>
                </a:solidFill>
              </a:rPr>
              <a:t>time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Select box: category of diseases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73775"/>
            <a:ext cx="4822728" cy="277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Discussion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Why scatterplot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600" dirty="0" smtClean="0">
                <a:solidFill>
                  <a:schemeClr val="tx2"/>
                </a:solidFill>
              </a:rPr>
              <a:t>Scatter</a:t>
            </a:r>
            <a:r>
              <a:rPr lang="en-US" sz="1600" dirty="0" smtClean="0">
                <a:solidFill>
                  <a:schemeClr val="tx2"/>
                </a:solidFill>
              </a:rPr>
              <a:t>plot</a:t>
            </a:r>
            <a:r>
              <a:rPr lang="en" sz="1600" dirty="0" smtClean="0">
                <a:solidFill>
                  <a:schemeClr val="tx2"/>
                </a:solidFill>
              </a:rPr>
              <a:t> </a:t>
            </a:r>
            <a:r>
              <a:rPr lang="en" sz="1600" dirty="0">
                <a:solidFill>
                  <a:schemeClr val="tx2"/>
                </a:solidFill>
              </a:rPr>
              <a:t>is a good visualization to show relationship between two features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 sz="1600" dirty="0" smtClean="0">
                <a:solidFill>
                  <a:schemeClr val="tx2"/>
                </a:solidFill>
              </a:rPr>
              <a:t>Scatter</a:t>
            </a:r>
            <a:r>
              <a:rPr lang="en-US" sz="1600" dirty="0" smtClean="0">
                <a:solidFill>
                  <a:schemeClr val="tx2"/>
                </a:solidFill>
              </a:rPr>
              <a:t>plot</a:t>
            </a:r>
            <a:r>
              <a:rPr lang="en" sz="1600" dirty="0" smtClean="0">
                <a:solidFill>
                  <a:schemeClr val="tx2"/>
                </a:solidFill>
              </a:rPr>
              <a:t> </a:t>
            </a:r>
            <a:r>
              <a:rPr lang="en" sz="1600" dirty="0">
                <a:solidFill>
                  <a:schemeClr val="tx2"/>
                </a:solidFill>
              </a:rPr>
              <a:t>can also </a:t>
            </a:r>
            <a:r>
              <a:rPr lang="en" sz="1600" dirty="0" smtClean="0">
                <a:solidFill>
                  <a:schemeClr val="tx2"/>
                </a:solidFill>
              </a:rPr>
              <a:t>compare</a:t>
            </a:r>
            <a:r>
              <a:rPr lang="en-US" sz="1600" dirty="0" smtClean="0">
                <a:solidFill>
                  <a:schemeClr val="tx2"/>
                </a:solidFill>
              </a:rPr>
              <a:t> difference</a:t>
            </a:r>
            <a:r>
              <a:rPr lang="en" sz="1600" dirty="0" smtClean="0">
                <a:solidFill>
                  <a:schemeClr val="tx2"/>
                </a:solidFill>
              </a:rPr>
              <a:t> </a:t>
            </a:r>
            <a:r>
              <a:rPr lang="en-US" sz="1600" dirty="0" smtClean="0">
                <a:solidFill>
                  <a:schemeClr val="tx2"/>
                </a:solidFill>
              </a:rPr>
              <a:t>among </a:t>
            </a:r>
            <a:r>
              <a:rPr lang="en" sz="1600" dirty="0" smtClean="0">
                <a:solidFill>
                  <a:schemeClr val="tx2"/>
                </a:solidFill>
              </a:rPr>
              <a:t>data </a:t>
            </a:r>
            <a:r>
              <a:rPr lang="en" sz="1600" dirty="0">
                <a:solidFill>
                  <a:schemeClr val="tx2"/>
                </a:solidFill>
              </a:rPr>
              <a:t>nodes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</a:rPr>
              <a:t>A</a:t>
            </a:r>
            <a:r>
              <a:rPr lang="en" dirty="0" err="1" smtClean="0">
                <a:solidFill>
                  <a:schemeClr val="dk1"/>
                </a:solidFill>
              </a:rPr>
              <a:t>ssumption</a:t>
            </a:r>
            <a:endParaRPr lang="en" dirty="0"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 sz="1600" dirty="0">
                <a:solidFill>
                  <a:schemeClr val="tx2"/>
                </a:solidFill>
              </a:rPr>
              <a:t>With GDP increasing, incidence rate will decrease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 smtClean="0">
                <a:solidFill>
                  <a:schemeClr val="dk1"/>
                </a:solidFill>
              </a:rPr>
              <a:t>Result</a:t>
            </a:r>
            <a:endParaRPr lang="en" dirty="0"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600" dirty="0" smtClean="0">
                <a:solidFill>
                  <a:schemeClr val="tx2"/>
                </a:solidFill>
              </a:rPr>
              <a:t>Although there </a:t>
            </a:r>
            <a:r>
              <a:rPr lang="en-US" altLang="zh-CN" sz="1600" dirty="0" smtClean="0">
                <a:solidFill>
                  <a:schemeClr val="tx2"/>
                </a:solidFill>
              </a:rPr>
              <a:t>are</a:t>
            </a:r>
            <a:r>
              <a:rPr lang="en" sz="1600" dirty="0" smtClean="0">
                <a:solidFill>
                  <a:schemeClr val="tx2"/>
                </a:solidFill>
              </a:rPr>
              <a:t> some explosion</a:t>
            </a:r>
            <a:r>
              <a:rPr lang="en-US" altLang="zh-CN" sz="1600" dirty="0" smtClean="0">
                <a:solidFill>
                  <a:schemeClr val="tx2"/>
                </a:solidFill>
              </a:rPr>
              <a:t>s</a:t>
            </a:r>
            <a:r>
              <a:rPr lang="en" sz="1600" dirty="0" smtClean="0">
                <a:solidFill>
                  <a:schemeClr val="tx2"/>
                </a:solidFill>
              </a:rPr>
              <a:t>, the rate is decreasing in general</a:t>
            </a:r>
          </a:p>
          <a:p>
            <a:pPr marL="914400" lvl="1" indent="-317500" rtl="0">
              <a:spcBef>
                <a:spcPts val="0"/>
              </a:spcBef>
              <a:buClr>
                <a:schemeClr val="dk1"/>
              </a:buClr>
              <a:buSzPts val="1400"/>
              <a:buChar char="○"/>
            </a:pPr>
            <a:r>
              <a:rPr lang="en" sz="1600" dirty="0" smtClean="0">
                <a:solidFill>
                  <a:schemeClr val="tx2"/>
                </a:solidFill>
              </a:rPr>
              <a:t>Low GDP states are more vulnerable</a:t>
            </a:r>
            <a:endParaRPr lang="en" sz="16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Seasonal Patterns 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5287250" y="1152475"/>
            <a:ext cx="3642000" cy="352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Layout: multiple circular heat maps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Visual encoding: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Angle: same week of each year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Radius: year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Color: cases across the States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Interaction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Click to switch between small multiples and detail individual graphs</a:t>
            </a:r>
          </a:p>
          <a:p>
            <a:pPr marL="914400" lvl="1" indent="-317500" rtl="0">
              <a:spcBef>
                <a:spcPts val="0"/>
              </a:spcBef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Mouse over in detail graphs: detail information of each grid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10225"/>
            <a:ext cx="4982449" cy="3016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Discussion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Why circular heat map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Heat map is one of the best way to find clusters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Advantage of circular heat map: easily to find repeated patterns even the pattern appears at the beginning or ending of each time interval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Disadvantage of circular heat map: uneven size of each grid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Why small multiples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 dirty="0">
                <a:solidFill>
                  <a:schemeClr val="tx2"/>
                </a:solidFill>
              </a:rPr>
              <a:t>compare across diseases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-US" altLang="zh-CN" dirty="0" smtClean="0">
                <a:solidFill>
                  <a:srgbClr val="F3F3F3"/>
                </a:solidFill>
              </a:rPr>
              <a:t>Patterns</a:t>
            </a:r>
            <a:endParaRPr lang="en" dirty="0">
              <a:solidFill>
                <a:srgbClr val="F3F3F3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There is no significant seasonal pattern in HEPATITIS A and PERTUSSIS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The peak of DIPHTHERIA appeared in Nov - Dec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Most cases of MUMPS and SMALLPOX appears in the first half of a year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The peak of RUBELLA appears in Apr - Jul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The peak of POLIO appears in Aug - Oct</a:t>
            </a:r>
          </a:p>
          <a:p>
            <a:pPr marL="914400" lvl="1" indent="-317500" rtl="0">
              <a:spcBef>
                <a:spcPts val="0"/>
              </a:spcBef>
              <a:buClr>
                <a:srgbClr val="CCCCCC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There will be less of MEASLES during Aug - Nov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Discussion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11700" y="1093925"/>
            <a:ext cx="8520600" cy="3147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Special challenge: ranges of cases are very different across the diseases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Other visualizations mainly show the incidence of each disease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In Measles the max is over 50,000, while in other diseases the max is about 4000-7000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Use [0, 5000] as domain in color encoding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Data availability issue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each circular heat map covers different time interval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Data scalability issue: 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Pre-aggregate the data to get the cases in the whole country instead of in each state</a:t>
            </a: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Disadvantage: each state could have different seasonal patterns due to the local natural environment, but this visualization can not show the difference among states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Spatial Patterns 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47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i="1">
                <a:solidFill>
                  <a:srgbClr val="FFFFFF"/>
                </a:solidFill>
              </a:rPr>
              <a:t>An overview through map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5207400" y="1685050"/>
            <a:ext cx="3624900" cy="276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Layout: map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Visual encoding: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X &amp; Y: geo-spatial location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Color: incidence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Animation: time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" sz="1800" dirty="0">
                <a:solidFill>
                  <a:srgbClr val="FFFFFF"/>
                </a:solidFill>
              </a:rPr>
              <a:t>Interaction: 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Mouse over: detail information of each state in a year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Mouse over: on legend highlight states of that value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75" y="1549975"/>
            <a:ext cx="4523676" cy="32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Discussion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Why use geographical map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Map can connect </a:t>
            </a:r>
            <a:r>
              <a:rPr lang="en-US" sz="1600" dirty="0" smtClean="0">
                <a:solidFill>
                  <a:schemeClr val="tx2"/>
                </a:solidFill>
              </a:rPr>
              <a:t>disease </a:t>
            </a:r>
            <a:r>
              <a:rPr lang="en" sz="1600" dirty="0" smtClean="0">
                <a:solidFill>
                  <a:schemeClr val="tx2"/>
                </a:solidFill>
              </a:rPr>
              <a:t>data </a:t>
            </a:r>
            <a:r>
              <a:rPr lang="en" sz="1600" dirty="0">
                <a:solidFill>
                  <a:schemeClr val="tx2"/>
                </a:solidFill>
              </a:rPr>
              <a:t>and spatial information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Use map can compare </a:t>
            </a:r>
            <a:r>
              <a:rPr lang="en-US" sz="1600" dirty="0" smtClean="0">
                <a:solidFill>
                  <a:schemeClr val="tx2"/>
                </a:solidFill>
              </a:rPr>
              <a:t>rates </a:t>
            </a:r>
            <a:r>
              <a:rPr lang="en" sz="1600" dirty="0" smtClean="0">
                <a:solidFill>
                  <a:schemeClr val="tx2"/>
                </a:solidFill>
              </a:rPr>
              <a:t>between </a:t>
            </a:r>
            <a:r>
              <a:rPr lang="en" sz="1600" dirty="0">
                <a:solidFill>
                  <a:schemeClr val="tx2"/>
                </a:solidFill>
              </a:rPr>
              <a:t>different states </a:t>
            </a:r>
            <a:endParaRPr lang="en-US" sz="1600" dirty="0" smtClean="0">
              <a:solidFill>
                <a:schemeClr val="tx2"/>
              </a:solidFill>
            </a:endParaRP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600" dirty="0" smtClean="0">
                <a:solidFill>
                  <a:schemeClr val="tx2"/>
                </a:solidFill>
              </a:rPr>
              <a:t>Use map </a:t>
            </a:r>
            <a:r>
              <a:rPr lang="en" sz="1600" dirty="0">
                <a:solidFill>
                  <a:schemeClr val="tx2"/>
                </a:solidFill>
              </a:rPr>
              <a:t>can explore the spatial </a:t>
            </a:r>
            <a:r>
              <a:rPr lang="en" sz="1600" dirty="0" smtClean="0">
                <a:solidFill>
                  <a:schemeClr val="tx2"/>
                </a:solidFill>
              </a:rPr>
              <a:t>influence </a:t>
            </a:r>
            <a:endParaRPr lang="en-US" sz="1600" dirty="0" smtClean="0">
              <a:solidFill>
                <a:schemeClr val="tx2"/>
              </a:solidFill>
            </a:endParaRPr>
          </a:p>
          <a:p>
            <a:pPr marL="457200" indent="-34290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</a:pPr>
            <a:r>
              <a:rPr lang="en" dirty="0">
                <a:solidFill>
                  <a:srgbClr val="FFFFFF"/>
                </a:solidFill>
              </a:rPr>
              <a:t>Patterns</a:t>
            </a:r>
          </a:p>
          <a:p>
            <a:pPr marL="914400" lvl="1" indent="-342900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" sz="1600" dirty="0" smtClean="0">
                <a:solidFill>
                  <a:schemeClr val="tx2"/>
                </a:solidFill>
              </a:rPr>
              <a:t>Spatial </a:t>
            </a:r>
            <a:r>
              <a:rPr lang="en" sz="1600" dirty="0">
                <a:solidFill>
                  <a:schemeClr val="tx2"/>
                </a:solidFill>
              </a:rPr>
              <a:t>location has some influence</a:t>
            </a:r>
          </a:p>
          <a:p>
            <a:pPr marL="914400" lvl="1" indent="-342900">
              <a:lnSpc>
                <a:spcPct val="100000"/>
              </a:lnSpc>
              <a:spcAft>
                <a:spcPts val="0"/>
              </a:spcAft>
              <a:buClr>
                <a:srgbClr val="D9D9D9"/>
              </a:buClr>
              <a:buSzPts val="1800"/>
            </a:pPr>
            <a:r>
              <a:rPr lang="en" sz="1600" dirty="0" smtClean="0">
                <a:solidFill>
                  <a:schemeClr val="tx2"/>
                </a:solidFill>
              </a:rPr>
              <a:t>E.g</a:t>
            </a:r>
            <a:r>
              <a:rPr lang="en" sz="1600" dirty="0">
                <a:solidFill>
                  <a:schemeClr val="tx2"/>
                </a:solidFill>
              </a:rPr>
              <a:t>. </a:t>
            </a:r>
            <a:r>
              <a:rPr lang="en" sz="1600" dirty="0" smtClean="0">
                <a:solidFill>
                  <a:schemeClr val="tx2"/>
                </a:solidFill>
              </a:rPr>
              <a:t>diphtheria </a:t>
            </a:r>
            <a:r>
              <a:rPr lang="en" sz="1600" dirty="0">
                <a:solidFill>
                  <a:schemeClr val="tx2"/>
                </a:solidFill>
              </a:rPr>
              <a:t>has a high rate </a:t>
            </a:r>
            <a:r>
              <a:rPr lang="en-US" sz="1600" dirty="0" smtClean="0">
                <a:solidFill>
                  <a:schemeClr val="tx2"/>
                </a:solidFill>
              </a:rPr>
              <a:t>at</a:t>
            </a:r>
            <a:r>
              <a:rPr lang="en" sz="1600" dirty="0" smtClean="0">
                <a:solidFill>
                  <a:schemeClr val="tx2"/>
                </a:solidFill>
              </a:rPr>
              <a:t> </a:t>
            </a:r>
            <a:r>
              <a:rPr lang="en-US" sz="1600" dirty="0" smtClean="0">
                <a:solidFill>
                  <a:schemeClr val="tx2"/>
                </a:solidFill>
              </a:rPr>
              <a:t>both </a:t>
            </a:r>
            <a:r>
              <a:rPr lang="en" sz="1600" dirty="0" smtClean="0">
                <a:solidFill>
                  <a:schemeClr val="tx2"/>
                </a:solidFill>
              </a:rPr>
              <a:t>east </a:t>
            </a:r>
            <a:r>
              <a:rPr lang="en" sz="1600" dirty="0">
                <a:solidFill>
                  <a:schemeClr val="tx2"/>
                </a:solidFill>
              </a:rPr>
              <a:t>and west coast</a:t>
            </a:r>
          </a:p>
          <a:p>
            <a:pPr marL="914400" lvl="1" indent="-342900">
              <a:lnSpc>
                <a:spcPct val="100000"/>
              </a:lnSpc>
              <a:spcAft>
                <a:spcPts val="0"/>
              </a:spcAft>
              <a:buClr>
                <a:srgbClr val="D9D9D9"/>
              </a:buClr>
              <a:buSzPts val="1800"/>
            </a:pPr>
            <a:r>
              <a:rPr lang="en" sz="1600" dirty="0">
                <a:solidFill>
                  <a:schemeClr val="tx2"/>
                </a:solidFill>
              </a:rPr>
              <a:t>Potential reasons: high population concentration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Potential </a:t>
            </a:r>
            <a:r>
              <a:rPr lang="en" dirty="0" smtClean="0">
                <a:solidFill>
                  <a:srgbClr val="FFFFFF"/>
                </a:solidFill>
              </a:rPr>
              <a:t>factors</a:t>
            </a:r>
            <a:endParaRPr lang="en" dirty="0">
              <a:solidFill>
                <a:srgbClr val="FFFFFF"/>
              </a:solidFill>
            </a:endParaRPr>
          </a:p>
          <a:p>
            <a:pPr marL="914400" lvl="1" indent="-342900">
              <a:lnSpc>
                <a:spcPct val="100000"/>
              </a:lnSpc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" sz="1600" dirty="0">
                <a:solidFill>
                  <a:schemeClr val="tx2"/>
                </a:solidFill>
              </a:rPr>
              <a:t>Weather </a:t>
            </a:r>
          </a:p>
          <a:p>
            <a:pPr marL="914400" lvl="1" indent="-342900">
              <a:lnSpc>
                <a:spcPct val="100000"/>
              </a:lnSpc>
              <a:spcAft>
                <a:spcPts val="0"/>
              </a:spcAft>
              <a:buClr>
                <a:srgbClr val="D9D9D9"/>
              </a:buClr>
              <a:buSzPts val="1800"/>
            </a:pPr>
            <a:r>
              <a:rPr lang="en" sz="1600" dirty="0">
                <a:solidFill>
                  <a:schemeClr val="tx2"/>
                </a:solidFill>
              </a:rPr>
              <a:t>Population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Future Work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dirty="0">
                <a:solidFill>
                  <a:srgbClr val="F3F3F3"/>
                </a:solidFill>
              </a:rPr>
              <a:t>Try to link the visualizations in </a:t>
            </a:r>
            <a:r>
              <a:rPr lang="en-US" dirty="0" smtClean="0">
                <a:solidFill>
                  <a:srgbClr val="F3F3F3"/>
                </a:solidFill>
              </a:rPr>
              <a:t>the</a:t>
            </a:r>
            <a:r>
              <a:rPr lang="en" dirty="0" smtClean="0">
                <a:solidFill>
                  <a:srgbClr val="F3F3F3"/>
                </a:solidFill>
              </a:rPr>
              <a:t> </a:t>
            </a:r>
            <a:r>
              <a:rPr lang="en" dirty="0">
                <a:solidFill>
                  <a:srgbClr val="F3F3F3"/>
                </a:solidFill>
              </a:rPr>
              <a:t>same topic: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Link the scatterplot and the line chart so that the time slide and control both of them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Link the map and the small multiple line chart so that when select and highlight a state, the small line chart of the state could also be highlighted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dirty="0">
                <a:solidFill>
                  <a:srgbClr val="F3F3F3"/>
                </a:solidFill>
              </a:rPr>
              <a:t>Add narratives about brief history of the diseases: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Explosions in the history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Vaccine innovation and usage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Important historical events, i.e. World War II</a:t>
            </a:r>
          </a:p>
          <a:p>
            <a:pPr marL="457200" lvl="0" indent="-342900">
              <a:spcBef>
                <a:spcPts val="0"/>
              </a:spcBef>
              <a:buClr>
                <a:srgbClr val="F3F3F3"/>
              </a:buClr>
              <a:buSzPts val="1800"/>
              <a:buChar char="●"/>
            </a:pPr>
            <a:r>
              <a:rPr lang="en" sz="1800" dirty="0">
                <a:solidFill>
                  <a:srgbClr val="F3F3F3"/>
                </a:solidFill>
              </a:rPr>
              <a:t>Try the same thing using Level 2 data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Motivation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567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Contagious diseases are always important issues in human history:</a:t>
            </a: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Black death killed 30-60% of  Europe’s population during 14th century;</a:t>
            </a: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Smallpox was a main factor in choosing the heir to the throne during Qing Dynasty in China.</a:t>
            </a: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It is important to understand the trends and patterns in </a:t>
            </a:r>
            <a:r>
              <a:rPr lang="en" dirty="0">
                <a:solidFill>
                  <a:schemeClr val="dk1"/>
                </a:solidFill>
              </a:rPr>
              <a:t>contagious diseases spreads and preventions. 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675" y="280200"/>
            <a:ext cx="3752626" cy="279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225" y="2786275"/>
            <a:ext cx="4007826" cy="21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7443725" y="4197850"/>
            <a:ext cx="1134000" cy="5727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Vaccination of Smallpox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Reference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189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Project Tycho: https://www.tycho.pitt.edu/.  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GDP per capita: Bureau of Economic Analysis (https://bea.gov). 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Matsubara, Yasuko, et al. "FUNNEL: automatic mining of spatially coevolving epidemics." Proceedings of the 20th ACM SIGKDD international conference on Knowledge discovery and data mining. ACM, 2014.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sz="1400">
                <a:solidFill>
                  <a:srgbClr val="FFFFFF"/>
                </a:solidFill>
              </a:rPr>
              <a:t>Van Panhuis, Willem G., et al. "Contagious diseases in the United States from 1888 to the present." The New England journal of medicine 369.22 (2013): 2152.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200" y="2938425"/>
            <a:ext cx="69342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Related Work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296025" y="3985375"/>
            <a:ext cx="4740600" cy="94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Explored the effects of vaccination: “declines in the incidence of contagious diseases in the United States over the past century. However, some contagious diseases are now on the rise despite the availability of vaccines. ” (Van Panhuis, Willem G., et al. 2013)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300" y="783200"/>
            <a:ext cx="3546900" cy="428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37" y="1012375"/>
            <a:ext cx="4639139" cy="202741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x="296025" y="3039775"/>
            <a:ext cx="4639200" cy="94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</a:rPr>
              <a:t>Explored 5 properties of 56 contagious diseases: (P1) disease seasonality; (P2) disease reduction effect; (P3) local/state-level sensitivity; (P4) external shock events; (P5) detect incongruous values. (Matsubara, Yasuko, et al. 2014)</a:t>
            </a:r>
          </a:p>
        </p:txBody>
      </p:sp>
      <p:cxnSp>
        <p:nvCxnSpPr>
          <p:cNvPr id="74" name="Shape 74"/>
          <p:cNvCxnSpPr/>
          <p:nvPr/>
        </p:nvCxnSpPr>
        <p:spPr>
          <a:xfrm rot="10800000" flipH="1">
            <a:off x="4664400" y="3958151"/>
            <a:ext cx="654900" cy="5433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" name="Shape 75"/>
          <p:cNvCxnSpPr>
            <a:stCxn id="73" idx="3"/>
          </p:cNvCxnSpPr>
          <p:nvPr/>
        </p:nvCxnSpPr>
        <p:spPr>
          <a:xfrm>
            <a:off x="4935225" y="3512575"/>
            <a:ext cx="1566300" cy="1627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6" name="Shape 76"/>
          <p:cNvCxnSpPr>
            <a:endCxn id="72" idx="3"/>
          </p:cNvCxnSpPr>
          <p:nvPr/>
        </p:nvCxnSpPr>
        <p:spPr>
          <a:xfrm rot="-5400000">
            <a:off x="4082926" y="2543431"/>
            <a:ext cx="1421100" cy="386400"/>
          </a:xfrm>
          <a:prstGeom prst="curvedConnector4">
            <a:avLst>
              <a:gd name="adj1" fmla="val 14334"/>
              <a:gd name="adj2" fmla="val 16162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lg" len="lg"/>
            <a:tailEnd type="stealth" w="lg" len="lg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Data: Project Tycho Level 1 Data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94000" cy="3741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Project </a:t>
            </a:r>
            <a:r>
              <a:rPr lang="en" dirty="0" err="1">
                <a:solidFill>
                  <a:srgbClr val="FFFFFF"/>
                </a:solidFill>
              </a:rPr>
              <a:t>Tycho</a:t>
            </a:r>
            <a:r>
              <a:rPr lang="en" dirty="0">
                <a:solidFill>
                  <a:srgbClr val="FFFFFF"/>
                </a:solidFill>
              </a:rPr>
              <a:t> contains three datasets: 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Level 1 data contains different types of counts of 8 diseases in 50 states and 122 cities from 1916 to 2010 which have been standardized in a common format. 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Level 2 data contains informational counts of 50 diseases in 50 states and 1284 cities from 1888 to 2014 which have been reported in a common format. 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Level 3 data contains different types of counts of 58 diseases and 81 disease subcategories in 3026 cities which have not been standardized.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We use level 1 data to design and test our visualizations: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sz="1400" dirty="0">
                <a:solidFill>
                  <a:schemeClr val="tx2"/>
                </a:solidFill>
              </a:rPr>
              <a:t>includes counts at the state level for smallpox, polio, measles, mumps, rubella, hepatitis A, and whooping cough, and at the city level for diphtheria. 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chemeClr val="tx2"/>
                </a:solidFill>
              </a:rPr>
              <a:t>7 fields: </a:t>
            </a:r>
            <a:r>
              <a:rPr lang="en" dirty="0" err="1">
                <a:solidFill>
                  <a:schemeClr val="tx2"/>
                </a:solidFill>
              </a:rPr>
              <a:t>epi_week</a:t>
            </a:r>
            <a:r>
              <a:rPr lang="en" dirty="0">
                <a:solidFill>
                  <a:schemeClr val="tx2"/>
                </a:solidFill>
              </a:rPr>
              <a:t>, state, </a:t>
            </a:r>
            <a:r>
              <a:rPr lang="en" dirty="0" err="1">
                <a:solidFill>
                  <a:schemeClr val="tx2"/>
                </a:solidFill>
              </a:rPr>
              <a:t>loc</a:t>
            </a:r>
            <a:r>
              <a:rPr lang="en" dirty="0">
                <a:solidFill>
                  <a:schemeClr val="tx2"/>
                </a:solidFill>
              </a:rPr>
              <a:t>, </a:t>
            </a:r>
            <a:r>
              <a:rPr lang="en" dirty="0" err="1">
                <a:solidFill>
                  <a:schemeClr val="tx2"/>
                </a:solidFill>
              </a:rPr>
              <a:t>loc_type</a:t>
            </a:r>
            <a:r>
              <a:rPr lang="en" dirty="0">
                <a:solidFill>
                  <a:schemeClr val="tx2"/>
                </a:solidFill>
              </a:rPr>
              <a:t>, disease, cases, incidence_per_100000.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3689" y="368837"/>
            <a:ext cx="1221061" cy="9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Project Goal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Reveal Trends and Patterns in Contagious Diseases’ spread and prevention:</a:t>
            </a:r>
          </a:p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rgbClr val="FFFFFF"/>
                </a:solidFill>
              </a:rPr>
              <a:t>Trends</a:t>
            </a:r>
            <a:r>
              <a:rPr lang="en">
                <a:solidFill>
                  <a:srgbClr val="FFFFFF"/>
                </a:solidFill>
              </a:rPr>
              <a:t>: </a:t>
            </a:r>
            <a:r>
              <a:rPr lang="en">
                <a:solidFill>
                  <a:srgbClr val="ADADAD"/>
                </a:solidFill>
              </a:rPr>
              <a:t>diseases declined over time, mainly due to vaccination, but could be also significantly affected by general economic developments, i.e. availability of public health program or clear water.  </a:t>
            </a:r>
          </a:p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rgbClr val="FFFFFF"/>
                </a:solidFill>
              </a:rPr>
              <a:t>Seasonal Patterns</a:t>
            </a:r>
            <a:r>
              <a:rPr lang="en">
                <a:solidFill>
                  <a:srgbClr val="FFFFFF"/>
                </a:solidFill>
              </a:rPr>
              <a:t>: </a:t>
            </a:r>
            <a:r>
              <a:rPr lang="en">
                <a:solidFill>
                  <a:srgbClr val="ADADAD"/>
                </a:solidFill>
              </a:rPr>
              <a:t>some diseases have peaks during warmest or coldest weather, while some other diseases may not be affected by weather.</a:t>
            </a:r>
          </a:p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rgbClr val="FFFFFF"/>
                </a:solidFill>
              </a:rPr>
              <a:t>Spatial Patterns</a:t>
            </a:r>
            <a:r>
              <a:rPr lang="en">
                <a:solidFill>
                  <a:srgbClr val="FFFFFF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ADADAD"/>
                </a:solidFill>
              </a:rPr>
              <a:t>some places are more vulnerable to a particular disease, maybe because of the local natural environment.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Challenges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48400" cy="36342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FFFFFF"/>
                </a:solidFill>
              </a:rPr>
              <a:t>Data availability</a:t>
            </a:r>
            <a:r>
              <a:rPr lang="en">
                <a:solidFill>
                  <a:srgbClr val="FFFFFF"/>
                </a:solidFill>
              </a:rPr>
              <a:t>: </a:t>
            </a:r>
            <a:r>
              <a:rPr lang="en">
                <a:solidFill>
                  <a:srgbClr val="ADADAD"/>
                </a:solidFill>
              </a:rPr>
              <a:t>1) the spatial and temporal range covers every disease is different to each other, and 2) some diseases are already disappeared in the recent years, which give us a lot of zeros in the dataset. 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" b="1">
                <a:solidFill>
                  <a:srgbClr val="FFFFFF"/>
                </a:solidFill>
              </a:rPr>
              <a:t>Scalability</a:t>
            </a:r>
            <a:r>
              <a:rPr lang="en">
                <a:solidFill>
                  <a:srgbClr val="FFFFFF"/>
                </a:solidFill>
              </a:rPr>
              <a:t>: </a:t>
            </a:r>
            <a:r>
              <a:rPr lang="en">
                <a:solidFill>
                  <a:srgbClr val="ADADAD"/>
                </a:solidFill>
              </a:rPr>
              <a:t>the data size is relatively large (100+ years * 52 week/year * 8 diseases * 50+ states&amp;cities = 2,000,000+ observations). 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l="3753" t="3753"/>
          <a:stretch/>
        </p:blipFill>
        <p:spPr>
          <a:xfrm>
            <a:off x="4913243" y="1152850"/>
            <a:ext cx="3925956" cy="332721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5438775" y="4480050"/>
            <a:ext cx="2874900" cy="34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</a:rPr>
              <a:t>Van Panhuis, Willem G., et al. 2013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Data Preparation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dirty="0">
                <a:solidFill>
                  <a:srgbClr val="F3F3F3"/>
                </a:solidFill>
              </a:rPr>
              <a:t>Handle missing data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dirty="0">
                <a:solidFill>
                  <a:srgbClr val="F3F3F3"/>
                </a:solidFill>
              </a:rPr>
              <a:t>Separate and aggregate the data based on the visualization needs. 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Aggregate the cities to states for the disease has city level information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Aggregate 52 weeks to a year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</a:pPr>
            <a:r>
              <a:rPr lang="en" sz="1600" dirty="0">
                <a:solidFill>
                  <a:schemeClr val="tx2"/>
                </a:solidFill>
              </a:rPr>
              <a:t>Aggregate 50+ states &amp; regions to the whole country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 dirty="0">
                <a:solidFill>
                  <a:srgbClr val="F3F3F3"/>
                </a:solidFill>
              </a:rPr>
              <a:t>Add GDP per capita as the economic </a:t>
            </a:r>
            <a:r>
              <a:rPr lang="en-US" dirty="0" smtClean="0">
                <a:solidFill>
                  <a:srgbClr val="F3F3F3"/>
                </a:solidFill>
              </a:rPr>
              <a:t>factor</a:t>
            </a:r>
            <a:r>
              <a:rPr lang="en" dirty="0" smtClean="0">
                <a:solidFill>
                  <a:srgbClr val="F3F3F3"/>
                </a:solidFill>
              </a:rPr>
              <a:t> </a:t>
            </a:r>
            <a:r>
              <a:rPr lang="en" dirty="0">
                <a:solidFill>
                  <a:srgbClr val="F3F3F3"/>
                </a:solidFill>
              </a:rPr>
              <a:t>that will influence the diseases. </a:t>
            </a:r>
          </a:p>
          <a:p>
            <a:pPr marL="457200" lvl="0" indent="-342900" rtl="0">
              <a:spcBef>
                <a:spcPts val="0"/>
              </a:spcBef>
              <a:buClr>
                <a:srgbClr val="F3F3F3"/>
              </a:buClr>
              <a:buSzPts val="1800"/>
              <a:buChar char="●"/>
            </a:pPr>
            <a:r>
              <a:rPr lang="en" dirty="0">
                <a:solidFill>
                  <a:srgbClr val="F3F3F3"/>
                </a:solidFill>
              </a:rPr>
              <a:t>Rebuild data into proper format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Visual Design Overview</a:t>
            </a:r>
          </a:p>
        </p:txBody>
      </p:sp>
      <p:grpSp>
        <p:nvGrpSpPr>
          <p:cNvPr id="109" name="Shape 109"/>
          <p:cNvGrpSpPr/>
          <p:nvPr/>
        </p:nvGrpSpPr>
        <p:grpSpPr>
          <a:xfrm>
            <a:off x="5632317" y="1189775"/>
            <a:ext cx="3305700" cy="3483050"/>
            <a:chOff x="5632317" y="1189775"/>
            <a:chExt cx="3305700" cy="3483050"/>
          </a:xfrm>
        </p:grpSpPr>
        <p:sp>
          <p:nvSpPr>
            <p:cNvPr id="110" name="Shape 110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4285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algn="ctr">
                <a:spcBef>
                  <a:spcPts val="0"/>
                </a:spcBef>
                <a:buSzPts val="1100"/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Spatial Patterns</a:t>
              </a:r>
            </a:p>
          </p:txBody>
        </p:sp>
        <p:sp>
          <p:nvSpPr>
            <p:cNvPr id="111" name="Shape 111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dirty="0">
                  <a:solidFill>
                    <a:srgbClr val="F3F3F3"/>
                  </a:solidFill>
                  <a:latin typeface="+mn-lt"/>
                  <a:ea typeface="Roboto"/>
                  <a:cs typeface="Roboto"/>
                  <a:sym typeface="Roboto"/>
                </a:rPr>
                <a:t>Using map with animation to show the spatial patterns changing over </a:t>
              </a:r>
              <a:r>
                <a:rPr lang="en" dirty="0" smtClean="0">
                  <a:solidFill>
                    <a:srgbClr val="F3F3F3"/>
                  </a:solidFill>
                  <a:latin typeface="+mn-lt"/>
                  <a:ea typeface="Roboto"/>
                  <a:cs typeface="Roboto"/>
                  <a:sym typeface="Roboto"/>
                </a:rPr>
                <a:t>time</a:t>
              </a:r>
              <a:r>
                <a:rPr lang="en-US" altLang="zh-CN" dirty="0">
                  <a:solidFill>
                    <a:srgbClr val="F3F3F3"/>
                  </a:solidFill>
                  <a:latin typeface="+mn-lt"/>
                  <a:ea typeface="Roboto"/>
                  <a:cs typeface="Roboto"/>
                  <a:sym typeface="Roboto"/>
                </a:rPr>
                <a:t>.</a:t>
              </a:r>
              <a:endParaRPr lang="en" dirty="0">
                <a:solidFill>
                  <a:srgbClr val="F3F3F3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" name="Shape 112"/>
          <p:cNvGrpSpPr/>
          <p:nvPr/>
        </p:nvGrpSpPr>
        <p:grpSpPr>
          <a:xfrm>
            <a:off x="0" y="1189989"/>
            <a:ext cx="3546900" cy="3482836"/>
            <a:chOff x="0" y="1189989"/>
            <a:chExt cx="3546900" cy="3482836"/>
          </a:xfrm>
        </p:grpSpPr>
        <p:sp>
          <p:nvSpPr>
            <p:cNvPr id="113" name="Shape 113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1C3AA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algn="ctr">
                <a:spcBef>
                  <a:spcPts val="0"/>
                </a:spcBef>
                <a:buSzPts val="1100"/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Trend</a:t>
              </a:r>
            </a:p>
          </p:txBody>
        </p:sp>
        <p:sp>
          <p:nvSpPr>
            <p:cNvPr id="114" name="Shape 114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dirty="0">
                  <a:solidFill>
                    <a:srgbClr val="F3F3F3"/>
                  </a:solidFill>
                  <a:latin typeface="+mn-lt"/>
                  <a:ea typeface="Roboto"/>
                  <a:cs typeface="Roboto"/>
                  <a:sym typeface="Roboto"/>
                </a:rPr>
                <a:t>Best encodings for time -series relationship: lines to emphasize the overall shape of the data. </a:t>
              </a:r>
            </a:p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dirty="0">
                  <a:solidFill>
                    <a:srgbClr val="F3F3F3"/>
                  </a:solidFill>
                  <a:latin typeface="+mn-lt"/>
                  <a:ea typeface="Roboto"/>
                  <a:cs typeface="Roboto"/>
                  <a:sym typeface="Roboto"/>
                </a:rPr>
                <a:t>Best encodings for correlation: points and a trend line in the form of a scatter plot.</a:t>
              </a:r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2944204" y="1189775"/>
            <a:ext cx="3305700" cy="3483050"/>
            <a:chOff x="2944204" y="1189775"/>
            <a:chExt cx="3305700" cy="3483050"/>
          </a:xfrm>
        </p:grpSpPr>
        <p:sp>
          <p:nvSpPr>
            <p:cNvPr id="116" name="Shape 116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2A56C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algn="ctr">
                <a:spcBef>
                  <a:spcPts val="0"/>
                </a:spcBef>
                <a:buSzPts val="1100"/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Seasonal Patterns</a:t>
              </a:r>
            </a:p>
          </p:txBody>
        </p:sp>
        <p:sp>
          <p:nvSpPr>
            <p:cNvPr id="117" name="Shape 117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dirty="0">
                  <a:solidFill>
                    <a:srgbClr val="F3F3F3"/>
                  </a:solidFill>
                  <a:latin typeface="+mn-lt"/>
                  <a:ea typeface="Roboto"/>
                  <a:cs typeface="Roboto"/>
                  <a:sym typeface="Roboto"/>
                </a:rPr>
                <a:t>What we want to seek: seasonality -- using cyclic arrangement to find seasonal patterns.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Trends in the Past 100 years: Assumptions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Disease declined due to vaccine usage:</a:t>
            </a:r>
            <a:r>
              <a:rPr lang="en" dirty="0"/>
              <a:t> not only affected by the </a:t>
            </a:r>
            <a:r>
              <a:rPr lang="en" dirty="0">
                <a:solidFill>
                  <a:srgbClr val="ADADAD"/>
                </a:solidFill>
              </a:rPr>
              <a:t>invention of vaccine, but also the availability of the vaccine to public;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Disease declined due to economic development:</a:t>
            </a:r>
            <a:r>
              <a:rPr lang="en" dirty="0">
                <a:solidFill>
                  <a:srgbClr val="ADADAD"/>
                </a:solidFill>
              </a:rPr>
              <a:t> financial ability to provide public health program, clear water, </a:t>
            </a:r>
            <a:r>
              <a:rPr lang="en" dirty="0" smtClean="0">
                <a:solidFill>
                  <a:srgbClr val="ADADAD"/>
                </a:solidFill>
              </a:rPr>
              <a:t>etc.;</a:t>
            </a:r>
            <a:endParaRPr lang="en" dirty="0">
              <a:solidFill>
                <a:srgbClr val="ADADAD"/>
              </a:solidFill>
            </a:endParaRPr>
          </a:p>
          <a:p>
            <a:pPr marL="457200" lvl="0" indent="-342900" rtl="0">
              <a:spcBef>
                <a:spcPts val="0"/>
              </a:spcBef>
              <a:buClr>
                <a:srgbClr val="ADADAD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Disease </a:t>
            </a:r>
            <a:r>
              <a:rPr lang="en" dirty="0" smtClean="0">
                <a:solidFill>
                  <a:srgbClr val="FFFFFF"/>
                </a:solidFill>
              </a:rPr>
              <a:t>explosion </a:t>
            </a:r>
            <a:r>
              <a:rPr lang="en" dirty="0">
                <a:solidFill>
                  <a:srgbClr val="FFFFFF"/>
                </a:solidFill>
              </a:rPr>
              <a:t>because of special events: </a:t>
            </a:r>
            <a:r>
              <a:rPr lang="en" dirty="0">
                <a:solidFill>
                  <a:srgbClr val="ADADAD"/>
                </a:solidFill>
              </a:rPr>
              <a:t>economical crisis, wars or disasters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1854</Words>
  <Application>Microsoft Macintosh PowerPoint</Application>
  <PresentationFormat>On-screen Show (16:9)</PresentationFormat>
  <Paragraphs>168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Mangal</vt:lpstr>
      <vt:lpstr>Roboto</vt:lpstr>
      <vt:lpstr>宋体</vt:lpstr>
      <vt:lpstr>Arial</vt:lpstr>
      <vt:lpstr>Simple Dark</vt:lpstr>
      <vt:lpstr>Contagious Diseases in the United States:  Trends and Patterns in the Past 100 Years  INFSCI 2415 Information Visualization</vt:lpstr>
      <vt:lpstr>Motivation</vt:lpstr>
      <vt:lpstr>Related Work</vt:lpstr>
      <vt:lpstr>Data: Project Tycho Level 1 Data</vt:lpstr>
      <vt:lpstr>Project Goal</vt:lpstr>
      <vt:lpstr>Challenges</vt:lpstr>
      <vt:lpstr>Data Preparation</vt:lpstr>
      <vt:lpstr>Visual Design Overview</vt:lpstr>
      <vt:lpstr>Trends in the Past 100 years: Assumptions</vt:lpstr>
      <vt:lpstr>Trends in the Past 100 years</vt:lpstr>
      <vt:lpstr>Discussion</vt:lpstr>
      <vt:lpstr>Trends in the Past 100 years</vt:lpstr>
      <vt:lpstr>Discussion</vt:lpstr>
      <vt:lpstr>Seasonal Patterns </vt:lpstr>
      <vt:lpstr>Discussion</vt:lpstr>
      <vt:lpstr>Discussion</vt:lpstr>
      <vt:lpstr>Spatial Patterns </vt:lpstr>
      <vt:lpstr>Discussion</vt:lpstr>
      <vt:lpstr>Future Work</vt:lpstr>
      <vt:lpstr>Reference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Contagious Diseases in the United States:  Trends and Patterns in the Past 100 Years  INFSCI 2415 Information Visualization</dc:title>
  <cp:lastModifiedBy>Chen Song</cp:lastModifiedBy>
  <cp:revision>13</cp:revision>
  <cp:lastPrinted>2017-12-05T00:57:09Z</cp:lastPrinted>
  <dcterms:modified xsi:type="dcterms:W3CDTF">2017-12-05T14:22:56Z</dcterms:modified>
</cp:coreProperties>
</file>